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Raleway"/>
      <p:regular r:id="rId18"/>
      <p:bold r:id="rId19"/>
      <p:italic r:id="rId20"/>
      <p:boldItalic r:id="rId21"/>
    </p:embeddedFont>
    <p:embeddedFont>
      <p:font typeface="Lato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italic.fntdata"/><Relationship Id="rId22" Type="http://schemas.openxmlformats.org/officeDocument/2006/relationships/font" Target="fonts/Lato-regular.fntdata"/><Relationship Id="rId21" Type="http://schemas.openxmlformats.org/officeDocument/2006/relationships/font" Target="fonts/Raleway-boldItalic.fntdata"/><Relationship Id="rId24" Type="http://schemas.openxmlformats.org/officeDocument/2006/relationships/font" Target="fonts/Lato-italic.fntdata"/><Relationship Id="rId23" Type="http://schemas.openxmlformats.org/officeDocument/2006/relationships/font" Target="fonts/Lato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Lato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Raleway-bold.fntdata"/><Relationship Id="rId18" Type="http://schemas.openxmlformats.org/officeDocument/2006/relationships/font" Target="fonts/Raleway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d161c582ec_0_8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d161c582ec_0_8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d161c582ec_0_9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2d161c582ec_0_9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d161c582ec_0_10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d161c582ec_0_10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d161c582ec_0_6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d161c582ec_0_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d161c582ec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d161c582ec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d161c582ec_1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d161c582ec_1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2d161c582ec_0_6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2d161c582ec_0_6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d161c582ec_0_6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2d161c582ec_0_6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d161c582ec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d161c582ec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d14905d88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d14905d88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d161c582ec_0_9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d161c582ec_0_9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8" name="Google Shape;58;p1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9" name="Google Shape;59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" name="Google Shape;61;p1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6" name="Google Shape;66;p1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7" name="Google Shape;67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" name="Google Shape;69;p15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15"/>
          <p:cNvGrpSpPr/>
          <p:nvPr/>
        </p:nvGrpSpPr>
        <p:grpSpPr>
          <a:xfrm>
            <a:off x="5063108" y="1313285"/>
            <a:ext cx="3459716" cy="2670463"/>
            <a:chOff x="3553042" y="1657806"/>
            <a:chExt cx="3461100" cy="2671532"/>
          </a:xfrm>
        </p:grpSpPr>
        <p:sp>
          <p:nvSpPr>
            <p:cNvPr id="71" name="Google Shape;71;p15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79" name="Google Shape;79;p15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/>
          <p:nvPr/>
        </p:nvSpPr>
        <p:spPr>
          <a:xfrm flipH="1">
            <a:off x="5156273" y="1401826"/>
            <a:ext cx="3268500" cy="1812900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" name="Google Shape;81;p15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82" name="Google Shape;82;p15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83" name="Google Shape;83;p15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4" name="Google Shape;84;p15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5" name="Google Shape;85;p15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86" name="Google Shape;86;p15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7" name="Google Shape;87;p15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0" name="Google Shape;90;p1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1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7" name="Google Shape;97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0" name="Google Shape;100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1" name="Google Shape;101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4" name="Google Shape;104;p1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5" name="Google Shape;105;p1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Google Shape;107;p1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8" name="Google Shape;108;p1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9" name="Google Shape;109;p1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0" name="Google Shape;110;p1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" name="Google Shape;113;p1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4" name="Google Shape;114;p1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6" name="Google Shape;116;p1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7" name="Google Shape;117;p1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2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" name="Google Shape;123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4" name="Google Shape;124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21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7" name="Google Shape;127;p21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8" name="Google Shape;128;p2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22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31" name="Google Shape;131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3" name="Google Shape;133;p22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7" name="Google Shape;137;p2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8" name="Google Shape;138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0" name="Google Shape;140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1" name="Google Shape;141;p2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42" name="Google Shape;142;p2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45" name="Google Shape;145;p24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" name="Google Shape;147;p2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8" name="Google Shape;148;p2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2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1" name="Google Shape;151;p24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2" name="Google Shape;152;p2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3" name="Google Shape;153;p24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5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5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58" name="Google Shape;158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0" name="Google Shape;160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1" name="Google Shape;161;p25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62" name="Google Shape;162;p2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3" name="Google Shape;163;p2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66" name="Google Shape;166;p2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oogle Shape;168;p2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69" name="Google Shape;169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" name="Google Shape;171;p27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72" name="Google Shape;172;p27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" name="Google Shape;173;p2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9"/>
          <p:cNvSpPr txBox="1"/>
          <p:nvPr>
            <p:ph idx="1" type="subTitle"/>
          </p:nvPr>
        </p:nvSpPr>
        <p:spPr>
          <a:xfrm>
            <a:off x="729450" y="3313250"/>
            <a:ext cx="5462700" cy="12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A9988"/>
                </a:solidFill>
              </a:rPr>
              <a:t>MNDR </a:t>
            </a:r>
            <a:r>
              <a:rPr lang="en" sz="1200"/>
              <a:t>- Mark White, Nicholas Wharton, Donovan White, Remo Bose</a:t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EB5600"/>
                </a:solidFill>
              </a:rPr>
              <a:t>Sponsor</a:t>
            </a:r>
            <a:r>
              <a:rPr lang="en" sz="1200">
                <a:solidFill>
                  <a:srgbClr val="EB5600"/>
                </a:solidFill>
              </a:rPr>
              <a:t> </a:t>
            </a:r>
            <a:r>
              <a:rPr lang="en" sz="1200"/>
              <a:t>- Ian O’Casey</a:t>
            </a:r>
            <a:endParaRPr sz="1200"/>
          </a:p>
        </p:txBody>
      </p:sp>
      <p:pic>
        <p:nvPicPr>
          <p:cNvPr id="181" name="Google Shape;18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3675" y="1564800"/>
            <a:ext cx="2221001" cy="1338551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9"/>
          <p:cNvSpPr txBox="1"/>
          <p:nvPr>
            <p:ph type="ctrTitle"/>
          </p:nvPr>
        </p:nvSpPr>
        <p:spPr>
          <a:xfrm>
            <a:off x="729450" y="1322450"/>
            <a:ext cx="6612900" cy="19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Creating the Digital Infrastructure for Waterford Consultants</a:t>
            </a:r>
            <a:endParaRPr sz="3800"/>
          </a:p>
        </p:txBody>
      </p:sp>
      <p:pic>
        <p:nvPicPr>
          <p:cNvPr id="183" name="Google Shape;18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4025" y="886950"/>
            <a:ext cx="3029975" cy="2904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9"/>
          <p:cNvPicPr preferRelativeResize="0"/>
          <p:nvPr/>
        </p:nvPicPr>
        <p:blipFill rotWithShape="1">
          <a:blip r:embed="rId5">
            <a:alphaModFix/>
          </a:blip>
          <a:srcRect b="0" l="0" r="45435" t="0"/>
          <a:stretch/>
        </p:blipFill>
        <p:spPr>
          <a:xfrm>
            <a:off x="0" y="4295975"/>
            <a:ext cx="462450" cy="847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8"/>
          <p:cNvSpPr txBox="1"/>
          <p:nvPr>
            <p:ph idx="1" type="body"/>
          </p:nvPr>
        </p:nvSpPr>
        <p:spPr>
          <a:xfrm>
            <a:off x="311700" y="679325"/>
            <a:ext cx="8520600" cy="37488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Solid</a:t>
            </a: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 understanding of BC’s main functionality, along with managing bulk data within a </a:t>
            </a:r>
            <a:r>
              <a:rPr b="1" lang="en" sz="1400">
                <a:solidFill>
                  <a:srgbClr val="F6B26B"/>
                </a:solidFill>
                <a:latin typeface="Lato"/>
                <a:ea typeface="Lato"/>
                <a:cs typeface="Lato"/>
                <a:sym typeface="Lato"/>
              </a:rPr>
              <a:t>fast-paced,</a:t>
            </a:r>
            <a:r>
              <a:rPr lang="en" sz="1400">
                <a:solidFill>
                  <a:srgbClr val="F6B26B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b="1" lang="en" sz="1400">
                <a:solidFill>
                  <a:srgbClr val="F6B26B"/>
                </a:solidFill>
                <a:latin typeface="Lato"/>
                <a:ea typeface="Lato"/>
                <a:cs typeface="Lato"/>
                <a:sym typeface="Lato"/>
              </a:rPr>
              <a:t>real-world infrastructure</a:t>
            </a:r>
            <a:endParaRPr b="1" sz="1400">
              <a:solidFill>
                <a:srgbClr val="F6B26B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The ability to effectively </a:t>
            </a:r>
            <a:r>
              <a:rPr b="1" lang="en" sz="1400">
                <a:solidFill>
                  <a:srgbClr val="F6B26B"/>
                </a:solidFill>
                <a:latin typeface="Lato"/>
                <a:ea typeface="Lato"/>
                <a:cs typeface="Lato"/>
                <a:sym typeface="Lato"/>
              </a:rPr>
              <a:t>communicate </a:t>
            </a: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with professionals when bounded by a limited amount of time</a:t>
            </a:r>
            <a:endParaRPr sz="14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Being </a:t>
            </a:r>
            <a:r>
              <a:rPr b="1" lang="en" sz="1400">
                <a:solidFill>
                  <a:srgbClr val="F6B26B"/>
                </a:solidFill>
                <a:latin typeface="Lato"/>
                <a:ea typeface="Lato"/>
                <a:cs typeface="Lato"/>
                <a:sym typeface="Lato"/>
              </a:rPr>
              <a:t>flexible </a:t>
            </a: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to the needs of our sponsor and the company we are providing the project for</a:t>
            </a:r>
            <a:endParaRPr sz="14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Being able to switch gears when things don’t go as initially planned, and </a:t>
            </a:r>
            <a:r>
              <a:rPr b="1" lang="en" sz="1400">
                <a:solidFill>
                  <a:srgbClr val="F6B26B"/>
                </a:solidFill>
                <a:latin typeface="Lato"/>
                <a:ea typeface="Lato"/>
                <a:cs typeface="Lato"/>
                <a:sym typeface="Lato"/>
              </a:rPr>
              <a:t>adapting </a:t>
            </a: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to changing circumstances</a:t>
            </a:r>
            <a:endParaRPr sz="14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sz="14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41" name="Google Shape;241;p38"/>
          <p:cNvSpPr/>
          <p:nvPr/>
        </p:nvSpPr>
        <p:spPr>
          <a:xfrm>
            <a:off x="0" y="4779050"/>
            <a:ext cx="9144000" cy="364200"/>
          </a:xfrm>
          <a:prstGeom prst="rect">
            <a:avLst/>
          </a:prstGeom>
          <a:solidFill>
            <a:srgbClr val="F6B26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4B4B4B"/>
        </a:solid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9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929D"/>
        </a:solidFill>
      </p:bgPr>
    </p:bg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Overview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0" y="637950"/>
            <a:ext cx="5334600" cy="37152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B4B4B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4B4B4B"/>
                </a:solidFill>
                <a:latin typeface="Lato"/>
                <a:ea typeface="Lato"/>
                <a:cs typeface="Lato"/>
                <a:sym typeface="Lato"/>
              </a:rPr>
              <a:t>Our client </a:t>
            </a:r>
            <a:r>
              <a:rPr lang="en" sz="1400">
                <a:solidFill>
                  <a:srgbClr val="4B4B4B"/>
                </a:solidFill>
                <a:latin typeface="Lato"/>
                <a:ea typeface="Lato"/>
                <a:cs typeface="Lato"/>
                <a:sym typeface="Lato"/>
              </a:rPr>
              <a:t>needed a </a:t>
            </a:r>
            <a:r>
              <a:rPr b="1" lang="en" sz="1400">
                <a:solidFill>
                  <a:srgbClr val="00929D"/>
                </a:solidFill>
                <a:latin typeface="Lato"/>
                <a:ea typeface="Lato"/>
                <a:cs typeface="Lato"/>
                <a:sym typeface="Lato"/>
              </a:rPr>
              <a:t>new way of storing information of Waterford’s inventory</a:t>
            </a:r>
            <a:r>
              <a:rPr lang="en" sz="1400">
                <a:solidFill>
                  <a:srgbClr val="4B4B4B"/>
                </a:solidFill>
                <a:latin typeface="Lato"/>
                <a:ea typeface="Lato"/>
                <a:cs typeface="Lato"/>
                <a:sym typeface="Lato"/>
              </a:rPr>
              <a:t> to make everything more manageable.</a:t>
            </a:r>
            <a:endParaRPr sz="1400">
              <a:solidFill>
                <a:srgbClr val="4B4B4B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4B4B4B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4B4B4B"/>
                </a:solidFill>
                <a:latin typeface="Lato"/>
                <a:ea typeface="Lato"/>
                <a:cs typeface="Lato"/>
                <a:sym typeface="Lato"/>
              </a:rPr>
              <a:t>Waterford has items they call </a:t>
            </a:r>
            <a:r>
              <a:rPr b="1" lang="en" sz="1400">
                <a:solidFill>
                  <a:srgbClr val="00929D"/>
                </a:solidFill>
                <a:latin typeface="Lato"/>
                <a:ea typeface="Lato"/>
                <a:cs typeface="Lato"/>
                <a:sym typeface="Lato"/>
              </a:rPr>
              <a:t>RIFIS units</a:t>
            </a:r>
            <a:r>
              <a:rPr lang="en" sz="1400">
                <a:solidFill>
                  <a:srgbClr val="4B4B4B"/>
                </a:solidFill>
                <a:latin typeface="Lato"/>
                <a:ea typeface="Lato"/>
                <a:cs typeface="Lato"/>
                <a:sym typeface="Lato"/>
              </a:rPr>
              <a:t> which can have up to 500 components in each unit.</a:t>
            </a:r>
            <a:endParaRPr sz="1400">
              <a:solidFill>
                <a:srgbClr val="4B4B4B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13716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4B4B4B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4B4B4B"/>
                </a:solidFill>
                <a:latin typeface="Lato"/>
                <a:ea typeface="Lato"/>
                <a:cs typeface="Lato"/>
                <a:sym typeface="Lato"/>
              </a:rPr>
              <a:t>Each of these components get a </a:t>
            </a:r>
            <a:r>
              <a:rPr b="1" lang="en" sz="1400">
                <a:solidFill>
                  <a:srgbClr val="00929D"/>
                </a:solidFill>
                <a:latin typeface="Lato"/>
                <a:ea typeface="Lato"/>
                <a:cs typeface="Lato"/>
                <a:sym typeface="Lato"/>
              </a:rPr>
              <a:t>serial and lot number </a:t>
            </a:r>
            <a:r>
              <a:rPr lang="en" sz="1400">
                <a:solidFill>
                  <a:srgbClr val="4B4B4B"/>
                </a:solidFill>
                <a:latin typeface="Lato"/>
                <a:ea typeface="Lato"/>
                <a:cs typeface="Lato"/>
                <a:sym typeface="Lato"/>
              </a:rPr>
              <a:t>associated with them, as they need to be tracked efficiently and accurately. </a:t>
            </a:r>
            <a:endParaRPr sz="1400">
              <a:solidFill>
                <a:srgbClr val="4B4B4B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31"/>
          <p:cNvSpPr/>
          <p:nvPr/>
        </p:nvSpPr>
        <p:spPr>
          <a:xfrm>
            <a:off x="0" y="4779050"/>
            <a:ext cx="9144000" cy="364200"/>
          </a:xfrm>
          <a:prstGeom prst="rect">
            <a:avLst/>
          </a:prstGeom>
          <a:solidFill>
            <a:srgbClr val="0092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6" name="Google Shape;196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51476" y="2233141"/>
            <a:ext cx="3691798" cy="1999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/>
          <p:nvPr>
            <p:ph idx="1" type="body"/>
          </p:nvPr>
        </p:nvSpPr>
        <p:spPr>
          <a:xfrm>
            <a:off x="311700" y="1031575"/>
            <a:ext cx="8520600" cy="3209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500"/>
              <a:buFont typeface="Lato"/>
              <a:buChar char="-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We found the default system functionality has a fundamental flaw: it’s document-based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333333"/>
              </a:buClr>
              <a:buSzPts val="1500"/>
              <a:buFont typeface="Lato"/>
              <a:buChar char="-"/>
            </a:pP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This means that new ways to </a:t>
            </a:r>
            <a:r>
              <a:rPr b="1" lang="en" sz="1500">
                <a:solidFill>
                  <a:srgbClr val="00929D"/>
                </a:solidFill>
                <a:latin typeface="Lato"/>
                <a:ea typeface="Lato"/>
                <a:cs typeface="Lato"/>
                <a:sym typeface="Lato"/>
              </a:rPr>
              <a:t>receive</a:t>
            </a: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b="1" lang="en" sz="1500">
                <a:solidFill>
                  <a:srgbClr val="00929D"/>
                </a:solidFill>
                <a:latin typeface="Lato"/>
                <a:ea typeface="Lato"/>
                <a:cs typeface="Lato"/>
                <a:sym typeface="Lato"/>
              </a:rPr>
              <a:t>store</a:t>
            </a: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, and </a:t>
            </a:r>
            <a:r>
              <a:rPr b="1" lang="en" sz="1500">
                <a:solidFill>
                  <a:srgbClr val="00929D"/>
                </a:solidFill>
                <a:latin typeface="Lato"/>
                <a:ea typeface="Lato"/>
                <a:cs typeface="Lato"/>
                <a:sym typeface="Lato"/>
              </a:rPr>
              <a:t>access </a:t>
            </a:r>
            <a:r>
              <a:rPr lang="en" sz="15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tracking data is required</a:t>
            </a:r>
            <a:endParaRPr sz="15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02" name="Google Shape;202;p32"/>
          <p:cNvSpPr/>
          <p:nvPr/>
        </p:nvSpPr>
        <p:spPr>
          <a:xfrm>
            <a:off x="0" y="4779050"/>
            <a:ext cx="9144000" cy="364200"/>
          </a:xfrm>
          <a:prstGeom prst="rect">
            <a:avLst/>
          </a:prstGeom>
          <a:solidFill>
            <a:srgbClr val="00929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32"/>
          <p:cNvSpPr/>
          <p:nvPr/>
        </p:nvSpPr>
        <p:spPr>
          <a:xfrm>
            <a:off x="839875" y="2518813"/>
            <a:ext cx="3691800" cy="1083900"/>
          </a:xfrm>
          <a:prstGeom prst="roundRect">
            <a:avLst>
              <a:gd fmla="val 16667" name="adj"/>
            </a:avLst>
          </a:prstGeom>
          <a:solidFill>
            <a:srgbClr val="FFFFFF"/>
          </a:solidFill>
          <a:ln cap="flat" cmpd="sng" w="9525">
            <a:solidFill>
              <a:srgbClr val="42606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6125" y="2568037"/>
            <a:ext cx="3691725" cy="1034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1350" y="2313761"/>
            <a:ext cx="3263700" cy="1494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674EA7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Solution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idx="1" type="body"/>
          </p:nvPr>
        </p:nvSpPr>
        <p:spPr>
          <a:xfrm>
            <a:off x="311700" y="45072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We decided the best approach was to work around the default functionality, so we implemented:</a:t>
            </a:r>
            <a:endParaRPr sz="14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-"/>
            </a:pP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A new </a:t>
            </a:r>
            <a:r>
              <a:rPr b="1" lang="en" sz="1400">
                <a:solidFill>
                  <a:srgbClr val="674EA7"/>
                </a:solidFill>
                <a:latin typeface="Lato"/>
                <a:ea typeface="Lato"/>
                <a:cs typeface="Lato"/>
                <a:sym typeface="Lato"/>
              </a:rPr>
              <a:t>Item Tracking Information Input Menu</a:t>
            </a:r>
            <a:endParaRPr b="1" sz="1400">
              <a:solidFill>
                <a:srgbClr val="674EA7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Calibri"/>
              <a:buChar char="-"/>
            </a:pP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N</a:t>
            </a: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ewly-configured parameters in the </a:t>
            </a:r>
            <a:r>
              <a:rPr b="1" lang="en" sz="1400">
                <a:solidFill>
                  <a:srgbClr val="674EA7"/>
                </a:solidFill>
                <a:latin typeface="Lato"/>
                <a:ea typeface="Lato"/>
                <a:cs typeface="Lato"/>
                <a:sym typeface="Lato"/>
              </a:rPr>
              <a:t>I</a:t>
            </a:r>
            <a:r>
              <a:rPr b="1" lang="en" sz="1400">
                <a:solidFill>
                  <a:srgbClr val="674EA7"/>
                </a:solidFill>
                <a:latin typeface="Lato"/>
                <a:ea typeface="Lato"/>
                <a:cs typeface="Lato"/>
                <a:sym typeface="Lato"/>
              </a:rPr>
              <a:t>tem Ledg</a:t>
            </a:r>
            <a:r>
              <a:rPr b="1" lang="en" sz="1400">
                <a:solidFill>
                  <a:srgbClr val="674EA7"/>
                </a:solidFill>
                <a:latin typeface="Lato"/>
                <a:ea typeface="Lato"/>
                <a:cs typeface="Lato"/>
                <a:sym typeface="Lato"/>
              </a:rPr>
              <a:t>er Entries</a:t>
            </a:r>
            <a:endParaRPr b="1" sz="1400">
              <a:solidFill>
                <a:srgbClr val="674EA7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Clr>
                <a:srgbClr val="333333"/>
              </a:buClr>
              <a:buSzPts val="1400"/>
              <a:buFont typeface="Calibri"/>
              <a:buChar char="-"/>
            </a:pP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A</a:t>
            </a: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 new </a:t>
            </a:r>
            <a:r>
              <a:rPr b="1" lang="en" sz="1400">
                <a:solidFill>
                  <a:srgbClr val="674EA7"/>
                </a:solidFill>
                <a:latin typeface="Lato"/>
                <a:ea typeface="Lato"/>
                <a:cs typeface="Lato"/>
                <a:sym typeface="Lato"/>
              </a:rPr>
              <a:t>Item Tracing Menu</a:t>
            </a: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 for easy access</a:t>
            </a:r>
            <a:endParaRPr sz="14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6" name="Google Shape;216;p34"/>
          <p:cNvSpPr/>
          <p:nvPr/>
        </p:nvSpPr>
        <p:spPr>
          <a:xfrm>
            <a:off x="0" y="4779050"/>
            <a:ext cx="9144000" cy="364200"/>
          </a:xfrm>
          <a:prstGeom prst="rect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11700" y="2303425"/>
            <a:ext cx="4139325" cy="2021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4"/>
          <p:cNvPicPr preferRelativeResize="0"/>
          <p:nvPr/>
        </p:nvPicPr>
        <p:blipFill rotWithShape="1">
          <a:blip r:embed="rId4">
            <a:alphaModFix/>
          </a:blip>
          <a:srcRect b="0" l="5129" r="41220" t="0"/>
          <a:stretch/>
        </p:blipFill>
        <p:spPr>
          <a:xfrm>
            <a:off x="5536850" y="895750"/>
            <a:ext cx="3261425" cy="3075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34"/>
          <p:cNvPicPr preferRelativeResize="0"/>
          <p:nvPr/>
        </p:nvPicPr>
        <p:blipFill rotWithShape="1">
          <a:blip r:embed="rId5">
            <a:alphaModFix/>
          </a:blip>
          <a:srcRect b="29368" l="0" r="44641" t="0"/>
          <a:stretch/>
        </p:blipFill>
        <p:spPr>
          <a:xfrm>
            <a:off x="2803525" y="2892900"/>
            <a:ext cx="2958874" cy="176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 txBox="1"/>
          <p:nvPr>
            <p:ph idx="1" type="body"/>
          </p:nvPr>
        </p:nvSpPr>
        <p:spPr>
          <a:xfrm>
            <a:off x="311700" y="831725"/>
            <a:ext cx="8520600" cy="34164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-"/>
            </a:pPr>
            <a:r>
              <a:rPr b="1" lang="en" sz="1400">
                <a:solidFill>
                  <a:srgbClr val="007C85"/>
                </a:solidFill>
                <a:latin typeface="Lato"/>
                <a:ea typeface="Lato"/>
                <a:cs typeface="Lato"/>
                <a:sym typeface="Lato"/>
              </a:rPr>
              <a:t>Frequent shifts</a:t>
            </a:r>
            <a:r>
              <a:rPr b="1"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between projects and tasks to accommodate our sponsors needs resulted in a lack of consistency, both in our work and focus</a:t>
            </a:r>
            <a:endParaRPr sz="14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-"/>
            </a:pPr>
            <a:r>
              <a:rPr lang="en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However, this did give us experience in meeting with a </a:t>
            </a:r>
            <a:r>
              <a:rPr b="1" lang="en">
                <a:solidFill>
                  <a:srgbClr val="007C85"/>
                </a:solidFill>
                <a:latin typeface="Lato"/>
                <a:ea typeface="Lato"/>
                <a:cs typeface="Lato"/>
                <a:sym typeface="Lato"/>
              </a:rPr>
              <a:t>variety of clients</a:t>
            </a:r>
            <a:r>
              <a:rPr lang="en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 and working under changing circumstances</a:t>
            </a:r>
            <a:b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</a:br>
            <a:endParaRPr sz="14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333333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Consistent </a:t>
            </a:r>
            <a:r>
              <a:rPr b="1" lang="en" sz="1400">
                <a:solidFill>
                  <a:srgbClr val="007C85"/>
                </a:solidFill>
                <a:latin typeface="Lato"/>
                <a:ea typeface="Lato"/>
                <a:cs typeface="Lato"/>
                <a:sym typeface="Lato"/>
              </a:rPr>
              <a:t>communication </a:t>
            </a: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among all parties</a:t>
            </a:r>
            <a:endParaRPr sz="14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333333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333333"/>
                </a:solidFill>
                <a:latin typeface="Lato"/>
                <a:ea typeface="Lato"/>
                <a:cs typeface="Lato"/>
                <a:sym typeface="Lato"/>
              </a:rPr>
              <a:t>All of the design work was done in a Demo Business Central Environment</a:t>
            </a:r>
            <a:endParaRPr sz="1400">
              <a:solidFill>
                <a:srgbClr val="333333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36"/>
          <p:cNvSpPr/>
          <p:nvPr/>
        </p:nvSpPr>
        <p:spPr>
          <a:xfrm>
            <a:off x="0" y="4779050"/>
            <a:ext cx="9144000" cy="364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6B26B"/>
        </a:solidFill>
      </p:bgPr>
    </p:bg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Lessons Learned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